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3"/>
  </p:notesMasterIdLst>
  <p:sldIdLst>
    <p:sldId id="256" r:id="rId2"/>
    <p:sldId id="262" r:id="rId3"/>
    <p:sldId id="273" r:id="rId4"/>
    <p:sldId id="274" r:id="rId5"/>
    <p:sldId id="281" r:id="rId6"/>
    <p:sldId id="261" r:id="rId7"/>
    <p:sldId id="263" r:id="rId8"/>
    <p:sldId id="265" r:id="rId9"/>
    <p:sldId id="279" r:id="rId10"/>
    <p:sldId id="264" r:id="rId11"/>
    <p:sldId id="278" r:id="rId12"/>
    <p:sldId id="266" r:id="rId13"/>
    <p:sldId id="267" r:id="rId14"/>
    <p:sldId id="280" r:id="rId15"/>
    <p:sldId id="275" r:id="rId16"/>
    <p:sldId id="269" r:id="rId17"/>
    <p:sldId id="270" r:id="rId18"/>
    <p:sldId id="276" r:id="rId19"/>
    <p:sldId id="271" r:id="rId20"/>
    <p:sldId id="272" r:id="rId21"/>
    <p:sldId id="277" r:id="rId22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FFFFFF"/>
    <a:srgbClr val="626266"/>
    <a:srgbClr val="E20025"/>
    <a:srgbClr val="E3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1" autoAdjust="0"/>
    <p:restoredTop sz="94695" autoAdjust="0"/>
  </p:normalViewPr>
  <p:slideViewPr>
    <p:cSldViewPr>
      <p:cViewPr>
        <p:scale>
          <a:sx n="90" d="100"/>
          <a:sy n="90" d="100"/>
        </p:scale>
        <p:origin x="-67" y="6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A61F6-8E89-45C6-AD06-A95067FAC1C7}" type="datetimeFigureOut">
              <a:rPr lang="en-IE" smtClean="0"/>
              <a:t>25/01/2016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0D951-C951-4B49-8A80-3C9FD99D3BBC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0736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MOP Bui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\\mophqw7rdata\Home$\w7robc\Documents\PowerPoint\Foot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3392"/>
            <a:ext cx="9144000" cy="5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eaders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0"/>
            <a:ext cx="9002713" cy="416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7"/>
          <p:cNvSpPr>
            <a:spLocks noGrp="1" noChangeArrowheads="1"/>
          </p:cNvSpPr>
          <p:nvPr>
            <p:ph type="ctrTitle"/>
          </p:nvPr>
        </p:nvSpPr>
        <p:spPr>
          <a:xfrm>
            <a:off x="395536" y="4506639"/>
            <a:ext cx="5760640" cy="581025"/>
          </a:xfrm>
          <a:prstGeom prst="rect">
            <a:avLst/>
          </a:prstGeom>
        </p:spPr>
        <p:txBody>
          <a:bodyPr/>
          <a:lstStyle>
            <a:lvl1pPr>
              <a:defRPr sz="2600" kern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5" name="Subtitle 8"/>
          <p:cNvSpPr>
            <a:spLocks noGrp="1" noChangeArrowheads="1"/>
          </p:cNvSpPr>
          <p:nvPr>
            <p:ph type="subTitle" idx="1"/>
          </p:nvPr>
        </p:nvSpPr>
        <p:spPr>
          <a:xfrm>
            <a:off x="396000" y="5271864"/>
            <a:ext cx="5760176" cy="579600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2200" kern="0" baseline="0">
                <a:solidFill>
                  <a:srgbClr val="666666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0" name="Text Box 2"/>
          <p:cNvSpPr txBox="1">
            <a:spLocks noChangeArrowheads="1"/>
          </p:cNvSpPr>
          <p:nvPr userDrawn="1"/>
        </p:nvSpPr>
        <p:spPr bwMode="auto">
          <a:xfrm>
            <a:off x="6914356" y="4615036"/>
            <a:ext cx="1656184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IE" sz="600" b="1" dirty="0" smtClean="0">
                <a:effectLst/>
                <a:latin typeface="Arial"/>
                <a:ea typeface="Arial"/>
              </a:rPr>
              <a:t>Financial Times 2012-2015</a:t>
            </a:r>
            <a:r>
              <a:rPr lang="en-IE" sz="600" dirty="0" smtClean="0">
                <a:effectLst/>
                <a:latin typeface="Arial"/>
                <a:ea typeface="Arial"/>
              </a:rPr>
              <a:t/>
            </a:r>
            <a:br>
              <a:rPr lang="en-IE" sz="600" dirty="0" smtClean="0">
                <a:effectLst/>
                <a:latin typeface="Arial"/>
                <a:ea typeface="Arial"/>
              </a:rPr>
            </a:br>
            <a:r>
              <a:rPr lang="en-IE" sz="600" dirty="0" smtClean="0">
                <a:effectLst/>
                <a:latin typeface="Arial"/>
                <a:ea typeface="Arial"/>
              </a:rPr>
              <a:t>Matheson is ranked in the FT’s top 10 European law firms 2015.  Matheson has also been commended by the FT for corporate law, finance law, dispute resolution and corporate strategy.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IE" sz="600" b="1" dirty="0" smtClean="0">
                <a:effectLst/>
                <a:latin typeface="Arial"/>
                <a:ea typeface="Arial"/>
              </a:rPr>
              <a:t>Irish Transfer Pricing</a:t>
            </a:r>
            <a:r>
              <a:rPr lang="en-IE" sz="600" b="1" baseline="0" dirty="0" smtClean="0">
                <a:effectLst/>
                <a:latin typeface="Arial"/>
                <a:ea typeface="Arial"/>
              </a:rPr>
              <a:t> Firm </a:t>
            </a:r>
            <a:r>
              <a:rPr lang="en-IE" sz="600" b="1" dirty="0" smtClean="0">
                <a:effectLst/>
                <a:latin typeface="Arial"/>
                <a:ea typeface="Arial"/>
              </a:rPr>
              <a:t>of the Year 2015</a:t>
            </a:r>
            <a:r>
              <a:rPr lang="en-IE" sz="600" dirty="0" smtClean="0">
                <a:effectLst/>
                <a:latin typeface="Arial"/>
                <a:ea typeface="Arial"/>
              </a:rPr>
              <a:t/>
            </a:r>
            <a:br>
              <a:rPr lang="en-IE" sz="600" dirty="0" smtClean="0">
                <a:effectLst/>
                <a:latin typeface="Arial"/>
                <a:ea typeface="Arial"/>
              </a:rPr>
            </a:br>
            <a:r>
              <a:rPr lang="en-IE" sz="600" dirty="0" smtClean="0">
                <a:effectLst/>
                <a:latin typeface="Arial"/>
                <a:ea typeface="Arial"/>
              </a:rPr>
              <a:t>International</a:t>
            </a:r>
            <a:r>
              <a:rPr lang="en-IE" sz="600" baseline="0" dirty="0" smtClean="0">
                <a:effectLst/>
                <a:latin typeface="Arial"/>
                <a:ea typeface="Arial"/>
              </a:rPr>
              <a:t> Tax Review</a:t>
            </a:r>
            <a:endParaRPr lang="en-IE" sz="600" dirty="0" smtClean="0">
              <a:effectLst/>
              <a:latin typeface="Arial"/>
              <a:ea typeface="Arial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IE" sz="600" b="1" dirty="0" smtClean="0">
                <a:effectLst/>
                <a:latin typeface="Arial"/>
                <a:ea typeface="Arial"/>
              </a:rPr>
              <a:t>European Law Firm of the Year 2015</a:t>
            </a:r>
            <a:r>
              <a:rPr lang="en-IE" sz="600" dirty="0" smtClean="0">
                <a:effectLst/>
                <a:latin typeface="Arial"/>
                <a:ea typeface="Arial"/>
              </a:rPr>
              <a:t/>
            </a:r>
            <a:br>
              <a:rPr lang="en-IE" sz="600" dirty="0" smtClean="0">
                <a:effectLst/>
                <a:latin typeface="Arial"/>
                <a:ea typeface="Arial"/>
              </a:rPr>
            </a:br>
            <a:r>
              <a:rPr lang="en-IE" sz="600" dirty="0" smtClean="0">
                <a:effectLst/>
                <a:latin typeface="Arial"/>
                <a:ea typeface="Arial"/>
              </a:rPr>
              <a:t>Hedge Fund Journal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IE" sz="600" b="1" dirty="0" smtClean="0">
                <a:effectLst/>
                <a:latin typeface="Arial"/>
                <a:ea typeface="Arial"/>
              </a:rPr>
              <a:t>Law Firm of the Year 2014</a:t>
            </a:r>
            <a:r>
              <a:rPr lang="en-IE" sz="600" dirty="0" smtClean="0">
                <a:effectLst/>
                <a:latin typeface="Arial"/>
                <a:ea typeface="Arial"/>
              </a:rPr>
              <a:t/>
            </a:r>
            <a:br>
              <a:rPr lang="en-IE" sz="600" dirty="0" smtClean="0">
                <a:effectLst/>
                <a:latin typeface="Arial"/>
                <a:ea typeface="Arial"/>
              </a:rPr>
            </a:br>
            <a:r>
              <a:rPr lang="en-IE" sz="600" dirty="0" smtClean="0">
                <a:effectLst/>
                <a:latin typeface="Arial"/>
                <a:ea typeface="Arial"/>
              </a:rPr>
              <a:t>Irish Pensions Awards</a:t>
            </a:r>
          </a:p>
        </p:txBody>
      </p:sp>
    </p:spTree>
    <p:extLst>
      <p:ext uri="{BB962C8B-B14F-4D97-AF65-F5344CB8AC3E}">
        <p14:creationId xmlns:p14="http://schemas.microsoft.com/office/powerpoint/2010/main" val="138006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Contac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" y="818776"/>
            <a:ext cx="8283600" cy="59400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9" name="Rectangle 18"/>
          <p:cNvSpPr/>
          <p:nvPr/>
        </p:nvSpPr>
        <p:spPr>
          <a:xfrm>
            <a:off x="395535" y="1485032"/>
            <a:ext cx="8283600" cy="2232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91679" y="1635522"/>
            <a:ext cx="6840000" cy="1966691"/>
          </a:xfrm>
        </p:spPr>
        <p:txBody>
          <a:bodyPr tIns="0" bIns="0"/>
          <a:lstStyle>
            <a:lvl1pPr marL="0" indent="0">
              <a:buFont typeface="Arial" pitchFamily="34" charset="0"/>
              <a:buNone/>
              <a:defRPr sz="900" b="1" baseline="0">
                <a:solidFill>
                  <a:schemeClr val="accent1"/>
                </a:solidFill>
              </a:defRPr>
            </a:lvl1pPr>
            <a:lvl2pPr marL="0" indent="0">
              <a:buNone/>
              <a:defRPr sz="9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[Fee-earner Name]</a:t>
            </a:r>
          </a:p>
          <a:p>
            <a:pPr lvl="1"/>
            <a:r>
              <a:rPr lang="en-GB" noProof="0" dirty="0" smtClean="0"/>
              <a:t>T: +353 1 232 2000 E: </a:t>
            </a:r>
            <a:r>
              <a:rPr lang="en-GB" noProof="0" dirty="0" err="1" smtClean="0"/>
              <a:t>First.Last@mop.ie</a:t>
            </a:r>
            <a:endParaRPr lang="en-GB" noProof="0" dirty="0" smtClean="0"/>
          </a:p>
          <a:p>
            <a:pPr lvl="1"/>
            <a:r>
              <a:rPr lang="en-GB" noProof="0" dirty="0" smtClean="0"/>
              <a:t>[</a:t>
            </a:r>
            <a:r>
              <a:rPr lang="en-GB" noProof="0" dirty="0" err="1" smtClean="0"/>
              <a:t>Biog</a:t>
            </a:r>
            <a:r>
              <a:rPr lang="en-GB" noProof="0" dirty="0" smtClean="0"/>
              <a:t>]</a:t>
            </a:r>
          </a:p>
          <a:p>
            <a:pPr lvl="0"/>
            <a:endParaRPr lang="en-GB" noProof="0" dirty="0" smtClean="0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39991" y="1635525"/>
            <a:ext cx="1027679" cy="16200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15404" y="1337342"/>
            <a:ext cx="7913215" cy="22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16546" y="3718173"/>
            <a:ext cx="7912074" cy="22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92856" y="3861296"/>
            <a:ext cx="8283600" cy="2232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1689000" y="4011786"/>
            <a:ext cx="6840000" cy="1966691"/>
          </a:xfrm>
        </p:spPr>
        <p:txBody>
          <a:bodyPr tIns="0" bIns="0"/>
          <a:lstStyle>
            <a:lvl1pPr marL="0" indent="0">
              <a:buFont typeface="Arial" pitchFamily="34" charset="0"/>
              <a:buNone/>
              <a:defRPr sz="900" b="1" baseline="0">
                <a:solidFill>
                  <a:schemeClr val="accent1"/>
                </a:solidFill>
              </a:defRPr>
            </a:lvl1pPr>
            <a:lvl2pPr marL="0" indent="0">
              <a:buNone/>
              <a:defRPr sz="9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[Fee-earner Name]</a:t>
            </a:r>
          </a:p>
          <a:p>
            <a:pPr lvl="1"/>
            <a:r>
              <a:rPr lang="en-GB" noProof="0" dirty="0" smtClean="0"/>
              <a:t>T: +353 1 232 2000 E: </a:t>
            </a:r>
            <a:r>
              <a:rPr lang="en-GB" noProof="0" dirty="0" err="1" smtClean="0"/>
              <a:t>First.Last@mop.ie</a:t>
            </a:r>
            <a:endParaRPr lang="en-GB" noProof="0" dirty="0" smtClean="0"/>
          </a:p>
          <a:p>
            <a:pPr lvl="1"/>
            <a:r>
              <a:rPr lang="en-GB" noProof="0" dirty="0" smtClean="0"/>
              <a:t>[</a:t>
            </a:r>
            <a:r>
              <a:rPr lang="en-GB" noProof="0" dirty="0" err="1" smtClean="0"/>
              <a:t>Biog</a:t>
            </a:r>
            <a:r>
              <a:rPr lang="en-GB" noProof="0" dirty="0" smtClean="0"/>
              <a:t>]</a:t>
            </a:r>
          </a:p>
          <a:p>
            <a:pPr lvl="0"/>
            <a:endParaRPr lang="en-GB" noProof="0" dirty="0" smtClean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37312" y="4011789"/>
            <a:ext cx="1027679" cy="16200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1570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Contact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" y="818776"/>
            <a:ext cx="8283600" cy="59400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9" name="Rectangle 18"/>
          <p:cNvSpPr/>
          <p:nvPr/>
        </p:nvSpPr>
        <p:spPr>
          <a:xfrm>
            <a:off x="402188" y="1481358"/>
            <a:ext cx="8339585" cy="1587602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85804" y="1602518"/>
            <a:ext cx="6946614" cy="1342283"/>
          </a:xfrm>
        </p:spPr>
        <p:txBody>
          <a:bodyPr tIns="0" bIns="0"/>
          <a:lstStyle>
            <a:lvl1pPr marL="0" indent="0">
              <a:buFont typeface="Arial" pitchFamily="34" charset="0"/>
              <a:buNone/>
              <a:defRPr sz="900" b="1" baseline="0">
                <a:solidFill>
                  <a:schemeClr val="accent1"/>
                </a:solidFill>
              </a:defRPr>
            </a:lvl1pPr>
            <a:lvl2pPr marL="0" indent="0">
              <a:buNone/>
              <a:defRPr sz="9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[Fee-earner Name]</a:t>
            </a:r>
          </a:p>
          <a:p>
            <a:pPr lvl="1"/>
            <a:r>
              <a:rPr lang="en-GB" noProof="0" dirty="0" smtClean="0"/>
              <a:t>T: +353 1 232 2000 E: </a:t>
            </a:r>
            <a:r>
              <a:rPr lang="en-GB" noProof="0" dirty="0" err="1" smtClean="0"/>
              <a:t>First.Last@mop.ie</a:t>
            </a:r>
            <a:endParaRPr lang="en-GB" noProof="0" dirty="0" smtClean="0"/>
          </a:p>
          <a:p>
            <a:pPr lvl="1"/>
            <a:r>
              <a:rPr lang="en-GB" noProof="0" dirty="0" smtClean="0"/>
              <a:t>[</a:t>
            </a:r>
            <a:r>
              <a:rPr lang="en-GB" noProof="0" dirty="0" err="1" smtClean="0"/>
              <a:t>Biog</a:t>
            </a:r>
            <a:r>
              <a:rPr lang="en-GB" noProof="0" dirty="0" smtClean="0"/>
              <a:t>]</a:t>
            </a:r>
          </a:p>
          <a:p>
            <a:pPr lvl="0"/>
            <a:endParaRPr lang="en-GB" noProof="0" dirty="0" smtClean="0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75164" y="1601333"/>
            <a:ext cx="1044143" cy="134227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408879" y="3140968"/>
            <a:ext cx="8339585" cy="1587602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1692495" y="3262128"/>
            <a:ext cx="6946614" cy="1342283"/>
          </a:xfrm>
        </p:spPr>
        <p:txBody>
          <a:bodyPr tIns="0" bIns="0"/>
          <a:lstStyle>
            <a:lvl1pPr marL="0" indent="0">
              <a:buFont typeface="Arial" pitchFamily="34" charset="0"/>
              <a:buNone/>
              <a:defRPr sz="900" b="1" baseline="0">
                <a:solidFill>
                  <a:schemeClr val="accent1"/>
                </a:solidFill>
              </a:defRPr>
            </a:lvl1pPr>
            <a:lvl2pPr marL="0" indent="0">
              <a:buNone/>
              <a:defRPr sz="9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[Fee-earner Name]</a:t>
            </a:r>
          </a:p>
          <a:p>
            <a:pPr lvl="1"/>
            <a:r>
              <a:rPr lang="en-GB" noProof="0" dirty="0" smtClean="0"/>
              <a:t>T: +353 1 232 2000 E: </a:t>
            </a:r>
            <a:r>
              <a:rPr lang="en-GB" noProof="0" dirty="0" err="1" smtClean="0"/>
              <a:t>First.Last@mop.ie</a:t>
            </a:r>
            <a:endParaRPr lang="en-GB" noProof="0" dirty="0" smtClean="0"/>
          </a:p>
          <a:p>
            <a:pPr lvl="1"/>
            <a:r>
              <a:rPr lang="en-GB" noProof="0" dirty="0" smtClean="0"/>
              <a:t>[</a:t>
            </a:r>
            <a:r>
              <a:rPr lang="en-GB" noProof="0" dirty="0" err="1" smtClean="0"/>
              <a:t>Biog</a:t>
            </a:r>
            <a:r>
              <a:rPr lang="en-GB" noProof="0" dirty="0" smtClean="0"/>
              <a:t>]</a:t>
            </a:r>
          </a:p>
          <a:p>
            <a:pPr lvl="0"/>
            <a:endParaRPr lang="en-GB" noProof="0" dirty="0" smtClean="0"/>
          </a:p>
        </p:txBody>
      </p:sp>
      <p:sp>
        <p:nvSpPr>
          <p:cNvPr id="27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481855" y="3260943"/>
            <a:ext cx="1044143" cy="134227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408879" y="4793726"/>
            <a:ext cx="8339585" cy="1587602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 Placeholder 11"/>
          <p:cNvSpPr>
            <a:spLocks noGrp="1"/>
          </p:cNvSpPr>
          <p:nvPr>
            <p:ph type="body" sz="quarter" idx="23" hasCustomPrompt="1"/>
          </p:nvPr>
        </p:nvSpPr>
        <p:spPr>
          <a:xfrm>
            <a:off x="1692495" y="4914886"/>
            <a:ext cx="6946614" cy="1342283"/>
          </a:xfrm>
        </p:spPr>
        <p:txBody>
          <a:bodyPr tIns="0" bIns="0"/>
          <a:lstStyle>
            <a:lvl1pPr marL="0" indent="0">
              <a:buFont typeface="Arial" pitchFamily="34" charset="0"/>
              <a:buNone/>
              <a:defRPr sz="900" b="1" baseline="0">
                <a:solidFill>
                  <a:schemeClr val="accent1"/>
                </a:solidFill>
              </a:defRPr>
            </a:lvl1pPr>
            <a:lvl2pPr marL="0" indent="0">
              <a:buNone/>
              <a:defRPr sz="9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[Fee-earner Name]</a:t>
            </a:r>
          </a:p>
          <a:p>
            <a:pPr lvl="1"/>
            <a:r>
              <a:rPr lang="en-GB" noProof="0" dirty="0" smtClean="0"/>
              <a:t>T: +353 1 232 2000 E: </a:t>
            </a:r>
            <a:r>
              <a:rPr lang="en-GB" noProof="0" dirty="0" err="1" smtClean="0"/>
              <a:t>First.Last@mop.ie</a:t>
            </a:r>
            <a:endParaRPr lang="en-GB" noProof="0" dirty="0" smtClean="0"/>
          </a:p>
          <a:p>
            <a:pPr lvl="1"/>
            <a:r>
              <a:rPr lang="en-GB" noProof="0" dirty="0" smtClean="0"/>
              <a:t>[</a:t>
            </a:r>
            <a:r>
              <a:rPr lang="en-GB" noProof="0" dirty="0" err="1" smtClean="0"/>
              <a:t>Biog</a:t>
            </a:r>
            <a:r>
              <a:rPr lang="en-GB" noProof="0" dirty="0" smtClean="0"/>
              <a:t>]</a:t>
            </a:r>
          </a:p>
          <a:p>
            <a:pPr lvl="0"/>
            <a:endParaRPr lang="en-GB" noProof="0" dirty="0" smtClean="0"/>
          </a:p>
        </p:txBody>
      </p:sp>
      <p:sp>
        <p:nvSpPr>
          <p:cNvPr id="30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481855" y="4913701"/>
            <a:ext cx="1044143" cy="134227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2908548" y="6520259"/>
            <a:ext cx="2895600" cy="288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20"/>
          </p:nvPr>
        </p:nvSpPr>
        <p:spPr>
          <a:xfrm>
            <a:off x="395536" y="6520259"/>
            <a:ext cx="2133600" cy="288000"/>
          </a:xfrm>
        </p:spPr>
        <p:txBody>
          <a:bodyPr/>
          <a:lstStyle/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331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91865" y="1852092"/>
            <a:ext cx="3808759" cy="1872208"/>
          </a:xfrm>
          <a:prstGeom prst="rect">
            <a:avLst/>
          </a:prstGeom>
          <a:solidFill>
            <a:schemeClr val="bg2">
              <a:lumMod val="8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" y="890784"/>
            <a:ext cx="8283600" cy="59400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Rectangle 2"/>
          <p:cNvSpPr/>
          <p:nvPr/>
        </p:nvSpPr>
        <p:spPr>
          <a:xfrm>
            <a:off x="391865" y="1772816"/>
            <a:ext cx="3964111" cy="187220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88009" y="1897782"/>
            <a:ext cx="2517229" cy="1620000"/>
          </a:xfrm>
        </p:spPr>
        <p:txBody>
          <a:bodyPr/>
          <a:lstStyle>
            <a:lvl1pPr marL="0" indent="0">
              <a:buFont typeface="Arial" pitchFamily="34" charset="0"/>
              <a:buNone/>
              <a:defRPr sz="900" b="1" baseline="0">
                <a:solidFill>
                  <a:schemeClr val="accent1"/>
                </a:solidFill>
              </a:defRPr>
            </a:lvl1pPr>
            <a:lvl2pPr marL="0" indent="0">
              <a:buNone/>
              <a:defRPr sz="9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[Fee-earner Name]</a:t>
            </a:r>
          </a:p>
          <a:p>
            <a:pPr lvl="1"/>
            <a:r>
              <a:rPr lang="en-GB" noProof="0" dirty="0" smtClean="0"/>
              <a:t>T: +353 1 232 2000 E: </a:t>
            </a:r>
            <a:r>
              <a:rPr lang="en-GB" noProof="0" dirty="0" err="1" smtClean="0"/>
              <a:t>First.Last@mop.ie</a:t>
            </a:r>
            <a:endParaRPr lang="en-GB" noProof="0" dirty="0" smtClean="0"/>
          </a:p>
          <a:p>
            <a:pPr lvl="1"/>
            <a:r>
              <a:rPr lang="en-GB" noProof="0" dirty="0" smtClean="0"/>
              <a:t>[</a:t>
            </a:r>
            <a:r>
              <a:rPr lang="en-GB" noProof="0" dirty="0" err="1" smtClean="0"/>
              <a:t>Biog</a:t>
            </a:r>
            <a:r>
              <a:rPr lang="en-GB" noProof="0" dirty="0" smtClean="0"/>
              <a:t>]</a:t>
            </a:r>
          </a:p>
          <a:p>
            <a:pPr lvl="0"/>
            <a:endParaRPr lang="en-GB" noProof="0" dirty="0" smtClean="0"/>
          </a:p>
        </p:txBody>
      </p:sp>
      <p:sp>
        <p:nvSpPr>
          <p:cNvPr id="32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36320" y="1897782"/>
            <a:ext cx="1027679" cy="16200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36" name="Rectangle 35"/>
          <p:cNvSpPr/>
          <p:nvPr/>
        </p:nvSpPr>
        <p:spPr>
          <a:xfrm>
            <a:off x="393005" y="3898379"/>
            <a:ext cx="3963600" cy="187220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1689149" y="4023345"/>
            <a:ext cx="2516400" cy="1620000"/>
          </a:xfrm>
        </p:spPr>
        <p:txBody>
          <a:bodyPr/>
          <a:lstStyle>
            <a:lvl1pPr marL="0" indent="0">
              <a:buFont typeface="Arial" pitchFamily="34" charset="0"/>
              <a:buNone/>
              <a:defRPr sz="900" b="1" baseline="0">
                <a:solidFill>
                  <a:schemeClr val="accent1"/>
                </a:solidFill>
              </a:defRPr>
            </a:lvl1pPr>
            <a:lvl2pPr marL="0" indent="0">
              <a:buNone/>
              <a:defRPr sz="9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[Fee-earner Name]</a:t>
            </a:r>
          </a:p>
          <a:p>
            <a:pPr lvl="1"/>
            <a:r>
              <a:rPr lang="en-GB" noProof="0" dirty="0" smtClean="0"/>
              <a:t>T: +353 1 232 2000 E: </a:t>
            </a:r>
            <a:r>
              <a:rPr lang="en-GB" noProof="0" dirty="0" err="1" smtClean="0"/>
              <a:t>First.Last@mop.ie</a:t>
            </a:r>
            <a:endParaRPr lang="en-GB" noProof="0" dirty="0" smtClean="0"/>
          </a:p>
          <a:p>
            <a:pPr lvl="1"/>
            <a:r>
              <a:rPr lang="en-GB" noProof="0" dirty="0" smtClean="0"/>
              <a:t>[</a:t>
            </a:r>
            <a:r>
              <a:rPr lang="en-GB" noProof="0" dirty="0" err="1" smtClean="0"/>
              <a:t>Biog</a:t>
            </a:r>
            <a:r>
              <a:rPr lang="en-GB" noProof="0" dirty="0" smtClean="0"/>
              <a:t>]</a:t>
            </a:r>
          </a:p>
          <a:p>
            <a:pPr lvl="0"/>
            <a:endParaRPr lang="en-GB" noProof="0" dirty="0" smtClean="0"/>
          </a:p>
        </p:txBody>
      </p:sp>
      <p:sp>
        <p:nvSpPr>
          <p:cNvPr id="38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537461" y="4023345"/>
            <a:ext cx="1027679" cy="16200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39" name="Rectangle 38"/>
          <p:cNvSpPr/>
          <p:nvPr/>
        </p:nvSpPr>
        <p:spPr>
          <a:xfrm>
            <a:off x="4712856" y="3898379"/>
            <a:ext cx="3963600" cy="187220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6016040" y="4023345"/>
            <a:ext cx="2516400" cy="1620000"/>
          </a:xfrm>
        </p:spPr>
        <p:txBody>
          <a:bodyPr/>
          <a:lstStyle>
            <a:lvl1pPr marL="0" indent="0">
              <a:buFont typeface="Arial" pitchFamily="34" charset="0"/>
              <a:buNone/>
              <a:defRPr sz="900" b="1" baseline="0">
                <a:solidFill>
                  <a:schemeClr val="accent1"/>
                </a:solidFill>
              </a:defRPr>
            </a:lvl1pPr>
            <a:lvl2pPr marL="0" indent="0">
              <a:buNone/>
              <a:defRPr sz="9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[Fee-earner Name]</a:t>
            </a:r>
          </a:p>
          <a:p>
            <a:pPr lvl="1"/>
            <a:r>
              <a:rPr lang="en-GB" noProof="0" dirty="0" smtClean="0"/>
              <a:t>T: +353 1 232 2000 E: </a:t>
            </a:r>
            <a:r>
              <a:rPr lang="en-GB" noProof="0" dirty="0" err="1" smtClean="0"/>
              <a:t>First.Last@mop.ie</a:t>
            </a:r>
            <a:endParaRPr lang="en-GB" noProof="0" dirty="0" smtClean="0"/>
          </a:p>
          <a:p>
            <a:pPr lvl="1"/>
            <a:r>
              <a:rPr lang="en-GB" noProof="0" dirty="0" smtClean="0"/>
              <a:t>[</a:t>
            </a:r>
            <a:r>
              <a:rPr lang="en-GB" noProof="0" dirty="0" err="1" smtClean="0"/>
              <a:t>Biog</a:t>
            </a:r>
            <a:r>
              <a:rPr lang="en-GB" noProof="0" dirty="0" smtClean="0"/>
              <a:t>]</a:t>
            </a:r>
          </a:p>
          <a:p>
            <a:pPr lvl="0"/>
            <a:endParaRPr lang="en-GB" noProof="0" dirty="0" smtClean="0"/>
          </a:p>
        </p:txBody>
      </p:sp>
      <p:sp>
        <p:nvSpPr>
          <p:cNvPr id="41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4864351" y="4023345"/>
            <a:ext cx="1027679" cy="16200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16" name="Rectangle 15"/>
          <p:cNvSpPr/>
          <p:nvPr/>
        </p:nvSpPr>
        <p:spPr>
          <a:xfrm>
            <a:off x="4574739" y="1772816"/>
            <a:ext cx="380880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83506" y="3899123"/>
            <a:ext cx="3808759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574739" y="3913237"/>
            <a:ext cx="380880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96479" y="1772816"/>
            <a:ext cx="3808759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4506475" y="1772816"/>
            <a:ext cx="380880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391492" y="4046587"/>
            <a:ext cx="3808759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4712856" y="1772816"/>
            <a:ext cx="3963600" cy="187220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 Placeholder 11"/>
          <p:cNvSpPr>
            <a:spLocks noGrp="1"/>
          </p:cNvSpPr>
          <p:nvPr>
            <p:ph type="body" sz="quarter" idx="23" hasCustomPrompt="1"/>
          </p:nvPr>
        </p:nvSpPr>
        <p:spPr>
          <a:xfrm>
            <a:off x="6008416" y="1897782"/>
            <a:ext cx="2516400" cy="1620000"/>
          </a:xfrm>
        </p:spPr>
        <p:txBody>
          <a:bodyPr/>
          <a:lstStyle>
            <a:lvl1pPr marL="0" indent="0">
              <a:buFont typeface="Arial" pitchFamily="34" charset="0"/>
              <a:buNone/>
              <a:defRPr sz="900" b="1" baseline="0">
                <a:solidFill>
                  <a:schemeClr val="accent1"/>
                </a:solidFill>
              </a:defRPr>
            </a:lvl1pPr>
            <a:lvl2pPr marL="0" indent="0">
              <a:buNone/>
              <a:defRPr sz="9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[Fee-earner Name]</a:t>
            </a:r>
          </a:p>
          <a:p>
            <a:pPr lvl="1"/>
            <a:r>
              <a:rPr lang="en-GB" noProof="0" dirty="0" smtClean="0"/>
              <a:t>T: +353 1 232 2000 E: </a:t>
            </a:r>
            <a:r>
              <a:rPr lang="en-GB" noProof="0" dirty="0" err="1" smtClean="0"/>
              <a:t>First.Last@mop.ie</a:t>
            </a:r>
            <a:endParaRPr lang="en-GB" noProof="0" dirty="0" smtClean="0"/>
          </a:p>
          <a:p>
            <a:pPr lvl="1"/>
            <a:r>
              <a:rPr lang="en-GB" noProof="0" dirty="0" smtClean="0"/>
              <a:t>[</a:t>
            </a:r>
            <a:r>
              <a:rPr lang="en-GB" noProof="0" dirty="0" err="1" smtClean="0"/>
              <a:t>Biog</a:t>
            </a:r>
            <a:r>
              <a:rPr lang="en-GB" noProof="0" dirty="0" smtClean="0"/>
              <a:t>]</a:t>
            </a:r>
          </a:p>
          <a:p>
            <a:pPr lvl="0"/>
            <a:endParaRPr lang="en-GB" noProof="0" dirty="0" smtClean="0"/>
          </a:p>
        </p:txBody>
      </p:sp>
      <p:sp>
        <p:nvSpPr>
          <p:cNvPr id="26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4856727" y="1897782"/>
            <a:ext cx="1027679" cy="16200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4572000" y="1787674"/>
            <a:ext cx="380880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408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" y="4977918"/>
            <a:ext cx="828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2400" y="826368"/>
            <a:ext cx="828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400" y="5544656"/>
            <a:ext cx="8283600" cy="548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dirty="0" smtClean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66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" y="5091912"/>
            <a:ext cx="828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400" y="5660712"/>
            <a:ext cx="8283600" cy="5486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/>
          </p:nvPr>
        </p:nvSpPr>
        <p:spPr>
          <a:xfrm>
            <a:off x="392400" y="836712"/>
            <a:ext cx="82836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 smtClean="0"/>
              <a:t>Click icon to add media</a:t>
            </a:r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222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" y="890784"/>
            <a:ext cx="8283600" cy="59400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623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41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908548" y="6520259"/>
            <a:ext cx="2895600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95536" y="6520259"/>
            <a:ext cx="2133600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791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" y="889200"/>
            <a:ext cx="8283600" cy="59400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400" y="1628800"/>
            <a:ext cx="8283600" cy="4395600"/>
          </a:xfrm>
          <a:prstGeom prst="rect">
            <a:avLst/>
          </a:prstGeom>
        </p:spPr>
        <p:txBody>
          <a:bodyPr/>
          <a:lstStyle>
            <a:lvl1pPr>
              <a:defRPr lang="en-US" dirty="0" smtClean="0">
                <a:solidFill>
                  <a:schemeClr val="tx1"/>
                </a:solidFill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dirty="0" smtClean="0">
                <a:solidFill>
                  <a:schemeClr val="tx1"/>
                </a:solidFill>
              </a:defRPr>
            </a:lvl3pPr>
            <a:lvl4pPr>
              <a:defRPr lang="en-US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908548" y="6520259"/>
            <a:ext cx="2895600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95536" y="6520259"/>
            <a:ext cx="2133600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447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" y="889200"/>
            <a:ext cx="8283600" cy="59400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400" y="1628800"/>
            <a:ext cx="4032000" cy="4395600"/>
          </a:xfrm>
          <a:prstGeom prst="rect">
            <a:avLst/>
          </a:prstGeom>
        </p:spPr>
        <p:txBody>
          <a:bodyPr/>
          <a:lstStyle>
            <a:lvl1pPr>
              <a:defRPr lang="en-US" sz="2600" dirty="0" smtClean="0">
                <a:solidFill>
                  <a:schemeClr val="tx1"/>
                </a:solidFill>
              </a:defRPr>
            </a:lvl1pPr>
            <a:lvl2pPr>
              <a:defRPr lang="en-US" sz="2400" dirty="0" smtClean="0">
                <a:solidFill>
                  <a:schemeClr val="tx1"/>
                </a:solidFill>
              </a:defRPr>
            </a:lvl2pPr>
            <a:lvl3pPr>
              <a:defRPr lang="en-US" sz="2200" dirty="0" smtClean="0">
                <a:solidFill>
                  <a:schemeClr val="tx1"/>
                </a:solidFill>
              </a:defRPr>
            </a:lvl3pPr>
            <a:lvl4pPr>
              <a:defRPr lang="en-US" sz="2000" dirty="0" smtClean="0">
                <a:solidFill>
                  <a:schemeClr val="tx1"/>
                </a:solidFill>
              </a:defRPr>
            </a:lvl4pPr>
            <a:lvl5pPr>
              <a:defRPr lang="en-US" sz="2000" dirty="0">
                <a:solidFill>
                  <a:schemeClr val="tx1"/>
                </a:solidFill>
              </a:defRPr>
            </a:lvl5pPr>
            <a:lvl6pPr>
              <a:defRPr sz="10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456" y="1628800"/>
            <a:ext cx="4032000" cy="4395600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2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10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908548" y="6520259"/>
            <a:ext cx="2895600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95536" y="6520259"/>
            <a:ext cx="2133600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815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" y="818776"/>
            <a:ext cx="8283600" cy="59400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400" y="1517704"/>
            <a:ext cx="2628000" cy="46476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lIns="90000" rIns="90000"/>
          <a:lstStyle>
            <a:lvl1pPr marL="0" indent="0"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  <a:lvl2pPr marL="180000" indent="-180000">
              <a:spcBef>
                <a:spcPts val="0"/>
              </a:spcBef>
              <a:buClr>
                <a:schemeClr val="accent1"/>
              </a:buClr>
              <a:defRPr sz="1600" baseline="0"/>
            </a:lvl2pPr>
            <a:lvl3pPr marL="360000" indent="-180000">
              <a:spcBef>
                <a:spcPts val="0"/>
              </a:spcBef>
              <a:defRPr sz="1400" baseline="0"/>
            </a:lvl3pPr>
            <a:lvl4pPr marL="540000" indent="-180000">
              <a:spcBef>
                <a:spcPts val="0"/>
              </a:spcBef>
              <a:defRPr sz="1200"/>
            </a:lvl4pPr>
            <a:lvl5pPr marL="180000" indent="-180000">
              <a:defRPr sz="1000" baseline="0"/>
            </a:lvl5pPr>
            <a:lvl6pPr marL="360000">
              <a:defRPr sz="1000">
                <a:solidFill>
                  <a:schemeClr val="tx1"/>
                </a:solidFill>
              </a:defRPr>
            </a:lvl6pPr>
            <a:lvl7pPr marL="540000" indent="-1800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0"/>
          </p:nvPr>
        </p:nvSpPr>
        <p:spPr>
          <a:xfrm>
            <a:off x="3213373" y="1517704"/>
            <a:ext cx="2628000" cy="4647600"/>
          </a:xfrm>
          <a:prstGeom prst="rect">
            <a:avLst/>
          </a:prstGeom>
        </p:spPr>
        <p:txBody>
          <a:bodyPr lIns="90000" rIns="90000"/>
          <a:lstStyle>
            <a:lvl1pPr marL="0" indent="0"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  <a:lvl2pPr marL="180000" indent="-180000">
              <a:spcBef>
                <a:spcPts val="0"/>
              </a:spcBef>
              <a:defRPr sz="1600" baseline="0"/>
            </a:lvl2pPr>
            <a:lvl3pPr marL="360000" indent="-180000">
              <a:spcBef>
                <a:spcPts val="0"/>
              </a:spcBef>
              <a:defRPr sz="1400"/>
            </a:lvl3pPr>
            <a:lvl4pPr marL="540000" indent="-180000">
              <a:defRPr sz="1200"/>
            </a:lvl4pPr>
            <a:lvl5pPr marL="180000" indent="-180000">
              <a:defRPr sz="1000"/>
            </a:lvl5pPr>
            <a:lvl6pPr marL="360000">
              <a:defRPr sz="1000">
                <a:solidFill>
                  <a:schemeClr val="tx1"/>
                </a:solidFill>
              </a:defRPr>
            </a:lvl6pPr>
            <a:lvl7pPr marL="540000" indent="-1800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0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1"/>
          </p:nvPr>
        </p:nvSpPr>
        <p:spPr>
          <a:xfrm>
            <a:off x="6031210" y="1517704"/>
            <a:ext cx="2628000" cy="464760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lIns="90000" rIns="90000"/>
          <a:lstStyle>
            <a:lvl1pPr marL="0" indent="0"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  <a:lvl2pPr marL="180000" indent="-180000">
              <a:spcBef>
                <a:spcPts val="0"/>
              </a:spcBef>
              <a:defRPr sz="1600" baseline="0"/>
            </a:lvl2pPr>
            <a:lvl3pPr marL="360000" indent="-180000">
              <a:spcBef>
                <a:spcPts val="0"/>
              </a:spcBef>
              <a:defRPr sz="1400"/>
            </a:lvl3pPr>
            <a:lvl4pPr marL="540000" indent="-180000">
              <a:spcBef>
                <a:spcPts val="0"/>
              </a:spcBef>
              <a:defRPr sz="1200"/>
            </a:lvl4pPr>
            <a:lvl5pPr marL="180000" indent="-180000">
              <a:defRPr sz="1000"/>
            </a:lvl5pPr>
            <a:lvl6pPr marL="360000">
              <a:defRPr sz="1000">
                <a:solidFill>
                  <a:schemeClr val="tx1"/>
                </a:solidFill>
              </a:defRPr>
            </a:lvl6pPr>
            <a:lvl7pPr marL="540000" indent="-18000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000">
                <a:solidFill>
                  <a:schemeClr val="tx1"/>
                </a:solidFill>
              </a:defRPr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908548" y="6520259"/>
            <a:ext cx="2895600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95536" y="6520259"/>
            <a:ext cx="2133600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806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" y="818776"/>
            <a:ext cx="8283600" cy="59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400" y="1538856"/>
            <a:ext cx="8283600" cy="594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lang="en-US" sz="2400" dirty="0" smtClean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able Placeholder 12"/>
          <p:cNvSpPr>
            <a:spLocks noGrp="1"/>
          </p:cNvSpPr>
          <p:nvPr>
            <p:ph type="tbl" sz="quarter" idx="13"/>
          </p:nvPr>
        </p:nvSpPr>
        <p:spPr>
          <a:xfrm>
            <a:off x="392400" y="2204864"/>
            <a:ext cx="4032000" cy="396044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icon to add table</a:t>
            </a:r>
            <a:endParaRPr lang="en-GB" noProof="0" dirty="0"/>
          </a:p>
        </p:txBody>
      </p:sp>
      <p:sp>
        <p:nvSpPr>
          <p:cNvPr id="14" name="Table Placeholder 12"/>
          <p:cNvSpPr>
            <a:spLocks noGrp="1"/>
          </p:cNvSpPr>
          <p:nvPr>
            <p:ph type="tbl" sz="quarter" idx="14"/>
          </p:nvPr>
        </p:nvSpPr>
        <p:spPr>
          <a:xfrm>
            <a:off x="4644008" y="2204864"/>
            <a:ext cx="4032000" cy="3960440"/>
          </a:xfrm>
        </p:spPr>
        <p:txBody>
          <a:bodyPr/>
          <a:lstStyle>
            <a:lvl1pPr marL="0" indent="0">
              <a:buNone/>
              <a:defRPr lang="en-US" dirty="0">
                <a:solidFill>
                  <a:schemeClr val="tx1"/>
                </a:solidFill>
              </a:defRPr>
            </a:lvl1pPr>
          </a:lstStyle>
          <a:p>
            <a:r>
              <a:rPr lang="en-US" noProof="0" dirty="0" smtClean="0"/>
              <a:t>Click icon to add table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723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 Text Pan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400" y="1538856"/>
            <a:ext cx="8283600" cy="594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lang="en-US" sz="2400" dirty="0" smtClean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6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392399" y="2204864"/>
            <a:ext cx="1944000" cy="1872000"/>
          </a:xfrm>
          <a:solidFill>
            <a:schemeClr val="bg2">
              <a:lumMod val="85000"/>
            </a:schemeClr>
          </a:solidFill>
        </p:spPr>
        <p:txBody>
          <a:bodyPr lIns="72000" rIns="72000"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30"/>
          <p:cNvSpPr>
            <a:spLocks noGrp="1"/>
          </p:cNvSpPr>
          <p:nvPr>
            <p:ph type="body" sz="quarter" idx="11"/>
          </p:nvPr>
        </p:nvSpPr>
        <p:spPr>
          <a:xfrm>
            <a:off x="4624258" y="2204864"/>
            <a:ext cx="1944000" cy="1871663"/>
          </a:xfrm>
          <a:solidFill>
            <a:schemeClr val="bg2">
              <a:lumMod val="85000"/>
            </a:schemeClr>
          </a:solidFill>
        </p:spPr>
        <p:txBody>
          <a:bodyPr lIns="72000" rIns="72000"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2502818" y="2204864"/>
            <a:ext cx="1944000" cy="1872000"/>
          </a:xfrm>
          <a:solidFill>
            <a:schemeClr val="bg2">
              <a:lumMod val="85000"/>
            </a:schemeClr>
          </a:solidFill>
        </p:spPr>
        <p:txBody>
          <a:bodyPr lIns="72000" rIns="72000"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6747314" y="2204864"/>
            <a:ext cx="1944000" cy="1872000"/>
          </a:xfrm>
          <a:solidFill>
            <a:schemeClr val="bg2">
              <a:lumMod val="85000"/>
            </a:schemeClr>
          </a:solidFill>
        </p:spPr>
        <p:txBody>
          <a:bodyPr lIns="72000" rIns="72000"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392399" y="4214900"/>
            <a:ext cx="1944000" cy="1872000"/>
          </a:xfrm>
          <a:solidFill>
            <a:schemeClr val="bg2">
              <a:lumMod val="85000"/>
            </a:schemeClr>
          </a:solidFill>
        </p:spPr>
        <p:txBody>
          <a:bodyPr lIns="72000" rIns="72000"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2"/>
          <p:cNvSpPr>
            <a:spLocks noGrp="1"/>
          </p:cNvSpPr>
          <p:nvPr>
            <p:ph type="body" sz="quarter" idx="15"/>
          </p:nvPr>
        </p:nvSpPr>
        <p:spPr>
          <a:xfrm>
            <a:off x="2502819" y="4214900"/>
            <a:ext cx="1944000" cy="1872000"/>
          </a:xfrm>
          <a:solidFill>
            <a:schemeClr val="bg2">
              <a:lumMod val="85000"/>
            </a:schemeClr>
          </a:solidFill>
        </p:spPr>
        <p:txBody>
          <a:bodyPr lIns="72000" rIns="72000"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4626183" y="4214900"/>
            <a:ext cx="1944000" cy="1872000"/>
          </a:xfrm>
          <a:solidFill>
            <a:schemeClr val="bg2">
              <a:lumMod val="85000"/>
            </a:schemeClr>
          </a:solidFill>
        </p:spPr>
        <p:txBody>
          <a:bodyPr lIns="72000" rIns="72000"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2"/>
          <p:cNvSpPr>
            <a:spLocks noGrp="1"/>
          </p:cNvSpPr>
          <p:nvPr>
            <p:ph type="body" sz="quarter" idx="17"/>
          </p:nvPr>
        </p:nvSpPr>
        <p:spPr>
          <a:xfrm>
            <a:off x="6747314" y="4214900"/>
            <a:ext cx="1944000" cy="1872000"/>
          </a:xfrm>
          <a:solidFill>
            <a:schemeClr val="bg2">
              <a:lumMod val="85000"/>
            </a:schemeClr>
          </a:solidFill>
        </p:spPr>
        <p:txBody>
          <a:bodyPr lIns="72000" rIns="72000"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274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" y="746768"/>
            <a:ext cx="8283600" cy="59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400" y="1449296"/>
            <a:ext cx="4032000" cy="594000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400" y="2133296"/>
            <a:ext cx="4032000" cy="3960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0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1" y="1449296"/>
            <a:ext cx="4032000" cy="594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00" y="2133296"/>
            <a:ext cx="4032000" cy="3960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0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284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Contac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400" y="818776"/>
            <a:ext cx="8283600" cy="594000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9" name="Rectangle 18"/>
          <p:cNvSpPr/>
          <p:nvPr/>
        </p:nvSpPr>
        <p:spPr>
          <a:xfrm>
            <a:off x="395535" y="2496570"/>
            <a:ext cx="8283600" cy="22320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91679" y="2647060"/>
            <a:ext cx="6840000" cy="1966691"/>
          </a:xfrm>
        </p:spPr>
        <p:txBody>
          <a:bodyPr tIns="0" bIns="0"/>
          <a:lstStyle>
            <a:lvl1pPr marL="0" indent="0">
              <a:buFont typeface="Arial" pitchFamily="34" charset="0"/>
              <a:buNone/>
              <a:defRPr sz="900" b="1" baseline="0">
                <a:solidFill>
                  <a:schemeClr val="accent1"/>
                </a:solidFill>
              </a:defRPr>
            </a:lvl1pPr>
            <a:lvl2pPr marL="0" indent="0">
              <a:buNone/>
              <a:defRPr sz="9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noProof="0" dirty="0" smtClean="0"/>
              <a:t>[Fee-earner Name]</a:t>
            </a:r>
          </a:p>
          <a:p>
            <a:pPr lvl="1"/>
            <a:r>
              <a:rPr lang="en-GB" noProof="0" dirty="0" smtClean="0"/>
              <a:t>T: +353 1 232 2000 E: </a:t>
            </a:r>
            <a:r>
              <a:rPr lang="en-GB" noProof="0" dirty="0" err="1" smtClean="0"/>
              <a:t>First.Last@mop.ie</a:t>
            </a:r>
            <a:endParaRPr lang="en-GB" noProof="0" dirty="0" smtClean="0"/>
          </a:p>
          <a:p>
            <a:pPr lvl="1"/>
            <a:r>
              <a:rPr lang="en-GB" noProof="0" dirty="0" smtClean="0"/>
              <a:t>[</a:t>
            </a:r>
            <a:r>
              <a:rPr lang="en-GB" noProof="0" dirty="0" err="1" smtClean="0"/>
              <a:t>Biog</a:t>
            </a:r>
            <a:r>
              <a:rPr lang="en-GB" noProof="0" dirty="0" smtClean="0"/>
              <a:t>]</a:t>
            </a:r>
          </a:p>
          <a:p>
            <a:pPr lvl="0"/>
            <a:endParaRPr lang="en-GB" noProof="0" dirty="0" smtClean="0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39991" y="2647063"/>
            <a:ext cx="1027679" cy="16200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16546" y="3718173"/>
            <a:ext cx="7912074" cy="22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47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2399" y="889200"/>
            <a:ext cx="828360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399" y="1699200"/>
            <a:ext cx="8283600" cy="43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908548" y="6520259"/>
            <a:ext cx="2895600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95536" y="6520259"/>
            <a:ext cx="2133600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C1B376-0409-4DD2-9A06-4A5A811E7C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1" descr="Capability Statement Header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8610600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Capability Statement Footer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18263"/>
            <a:ext cx="8534400" cy="3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89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3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34" r:id="rId9"/>
    <p:sldLayoutId id="2147483729" r:id="rId10"/>
    <p:sldLayoutId id="2147483735" r:id="rId11"/>
    <p:sldLayoutId id="2147483728" r:id="rId12"/>
    <p:sldLayoutId id="2147483730" r:id="rId13"/>
    <p:sldLayoutId id="2147483731" r:id="rId14"/>
    <p:sldLayoutId id="2147483732" r:id="rId15"/>
    <p:sldLayoutId id="214748373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2800" b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000" indent="-3240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72000" indent="-2880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2880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00" indent="-2520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0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Cybercrime and Cyber </a:t>
            </a:r>
            <a:r>
              <a:rPr lang="en-US" dirty="0" smtClean="0"/>
              <a:t>Risks: Regulatory </a:t>
            </a:r>
            <a:r>
              <a:rPr lang="en-US" dirty="0"/>
              <a:t>and Legislative </a:t>
            </a:r>
            <a:r>
              <a:rPr lang="en-US" dirty="0" smtClean="0"/>
              <a:t>Requirements for Credit </a:t>
            </a:r>
            <a:r>
              <a:rPr lang="en-US" dirty="0"/>
              <a:t>Unions</a:t>
            </a:r>
            <a:endParaRPr lang="en-GB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396000" y="5271864"/>
            <a:ext cx="5760176" cy="893440"/>
          </a:xfrm>
        </p:spPr>
        <p:txBody>
          <a:bodyPr/>
          <a:lstStyle/>
          <a:p>
            <a:r>
              <a:rPr lang="en-IE" dirty="0" smtClean="0"/>
              <a:t>Anne-Marie Bohan, Partner </a:t>
            </a:r>
          </a:p>
          <a:p>
            <a:r>
              <a:rPr lang="en-IE" dirty="0" smtClean="0"/>
              <a:t>26 </a:t>
            </a:r>
            <a:r>
              <a:rPr lang="en-IE" dirty="0"/>
              <a:t>January 2016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8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Data </a:t>
            </a:r>
            <a:r>
              <a:rPr lang="en-IE" dirty="0" smtClean="0"/>
              <a:t>Protection Acts 1988 and 2003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Statutory duty of care</a:t>
            </a:r>
          </a:p>
          <a:p>
            <a:r>
              <a:rPr lang="en-IE" dirty="0" smtClean="0"/>
              <a:t>Claims </a:t>
            </a:r>
            <a:r>
              <a:rPr lang="en-IE" dirty="0"/>
              <a:t>for </a:t>
            </a:r>
            <a:r>
              <a:rPr lang="en-IE" dirty="0" smtClean="0"/>
              <a:t>damages</a:t>
            </a:r>
          </a:p>
          <a:p>
            <a:pPr lvl="1"/>
            <a:r>
              <a:rPr lang="en-IE" dirty="0" smtClean="0"/>
              <a:t>UK - </a:t>
            </a:r>
            <a:r>
              <a:rPr lang="en-IE" i="1" dirty="0" smtClean="0"/>
              <a:t>Google -v- Vidal-Hall</a:t>
            </a:r>
          </a:p>
          <a:p>
            <a:pPr lvl="1"/>
            <a:r>
              <a:rPr lang="en-IE" dirty="0" smtClean="0"/>
              <a:t>Ireland - </a:t>
            </a:r>
            <a:r>
              <a:rPr lang="en-IE" i="1" dirty="0" smtClean="0"/>
              <a:t>Collins -v- FBD</a:t>
            </a:r>
          </a:p>
          <a:p>
            <a:r>
              <a:rPr lang="en-IE" dirty="0" smtClean="0"/>
              <a:t>Implications of General Data Protection Regulation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776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Data Protection Acts 1988 and </a:t>
            </a:r>
            <a:r>
              <a:rPr lang="en-IE" dirty="0" smtClean="0"/>
              <a:t>2003 – DPC 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83600" cy="4395600"/>
          </a:xfrm>
        </p:spPr>
        <p:txBody>
          <a:bodyPr/>
          <a:lstStyle/>
          <a:p>
            <a:r>
              <a:rPr lang="en-GB" dirty="0"/>
              <a:t>Data put at risk</a:t>
            </a:r>
          </a:p>
          <a:p>
            <a:r>
              <a:rPr lang="en-GB" dirty="0"/>
              <a:t>Inform data subjects</a:t>
            </a:r>
          </a:p>
          <a:p>
            <a:r>
              <a:rPr lang="en-GB" dirty="0" smtClean="0"/>
              <a:t>Consider whether to inform Gardaí and / or Central Bank</a:t>
            </a:r>
          </a:p>
          <a:p>
            <a:r>
              <a:rPr lang="en-GB" dirty="0" smtClean="0"/>
              <a:t>Processor </a:t>
            </a:r>
            <a:r>
              <a:rPr lang="en-GB" dirty="0"/>
              <a:t>must inform controller</a:t>
            </a:r>
          </a:p>
          <a:p>
            <a:r>
              <a:rPr lang="en-GB" dirty="0"/>
              <a:t>Report to DPC within 2 days unless</a:t>
            </a:r>
          </a:p>
          <a:p>
            <a:pPr lvl="1"/>
            <a:r>
              <a:rPr lang="en-GB" sz="2800" dirty="0"/>
              <a:t>data subjects informed </a:t>
            </a:r>
            <a:r>
              <a:rPr lang="en-GB" sz="2800" u="sng" dirty="0"/>
              <a:t>and</a:t>
            </a:r>
          </a:p>
          <a:p>
            <a:pPr lvl="1"/>
            <a:r>
              <a:rPr lang="en-GB" sz="2800" dirty="0"/>
              <a:t>less than 100 affected </a:t>
            </a:r>
            <a:r>
              <a:rPr lang="en-GB" sz="2800" u="sng" dirty="0"/>
              <a:t>and</a:t>
            </a:r>
          </a:p>
          <a:p>
            <a:pPr lvl="1"/>
            <a:r>
              <a:rPr lang="en-GB" sz="2800" dirty="0"/>
              <a:t>no sensitive data or financial data</a:t>
            </a:r>
          </a:p>
          <a:p>
            <a:r>
              <a:rPr lang="en-GB" dirty="0"/>
              <a:t>Record keeping requirements </a:t>
            </a:r>
            <a:endParaRPr lang="en-GB" dirty="0" smtClean="0"/>
          </a:p>
          <a:p>
            <a:r>
              <a:rPr lang="en-GB" dirty="0" smtClean="0"/>
              <a:t>Risk analysis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779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Cybersecurity – Financial Services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Increasing </a:t>
            </a:r>
            <a:r>
              <a:rPr lang="en-IE" dirty="0"/>
              <a:t>r</a:t>
            </a:r>
            <a:r>
              <a:rPr lang="en-IE" dirty="0" smtClean="0"/>
              <a:t>egulatory focus globally</a:t>
            </a:r>
          </a:p>
          <a:p>
            <a:r>
              <a:rPr lang="en-IE" dirty="0" smtClean="0"/>
              <a:t>Central Bank of Ireland</a:t>
            </a:r>
          </a:p>
          <a:p>
            <a:pPr lvl="1"/>
            <a:r>
              <a:rPr lang="en-IE" dirty="0" smtClean="0"/>
              <a:t>Recommendations / guidance</a:t>
            </a:r>
          </a:p>
          <a:p>
            <a:pPr lvl="1"/>
            <a:r>
              <a:rPr lang="en-IE" dirty="0" smtClean="0"/>
              <a:t>Self- assessment questionnaire </a:t>
            </a:r>
          </a:p>
          <a:p>
            <a:r>
              <a:rPr lang="en-IE" dirty="0" smtClean="0"/>
              <a:t>Outsourcing</a:t>
            </a:r>
          </a:p>
          <a:p>
            <a:r>
              <a:rPr lang="en-IE" dirty="0" smtClean="0"/>
              <a:t>Transfers outside EEA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138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Cybersecurity – Internal </a:t>
            </a:r>
            <a:r>
              <a:rPr lang="en-IE" dirty="0"/>
              <a:t>M</a:t>
            </a:r>
            <a:r>
              <a:rPr lang="en-IE" dirty="0" smtClean="0"/>
              <a:t>easures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83600" cy="4896544"/>
          </a:xfrm>
        </p:spPr>
        <p:txBody>
          <a:bodyPr/>
          <a:lstStyle/>
          <a:p>
            <a:r>
              <a:rPr lang="en-IE" dirty="0" smtClean="0"/>
              <a:t>Policies and procedures:</a:t>
            </a:r>
          </a:p>
          <a:p>
            <a:pPr lvl="1"/>
            <a:r>
              <a:rPr lang="en-IE" dirty="0" smtClean="0"/>
              <a:t>Internal and external threats </a:t>
            </a:r>
          </a:p>
          <a:p>
            <a:pPr lvl="1"/>
            <a:r>
              <a:rPr lang="en-IE" dirty="0" smtClean="0"/>
              <a:t>Minimisation / mitigation </a:t>
            </a:r>
          </a:p>
          <a:p>
            <a:pPr lvl="1"/>
            <a:r>
              <a:rPr lang="en-IE" dirty="0" smtClean="0"/>
              <a:t>Usage policies</a:t>
            </a:r>
          </a:p>
          <a:p>
            <a:pPr lvl="1"/>
            <a:r>
              <a:rPr lang="en-IE" dirty="0" smtClean="0"/>
              <a:t>Security policies eg, remote access </a:t>
            </a:r>
          </a:p>
          <a:p>
            <a:pPr lvl="1"/>
            <a:r>
              <a:rPr lang="en-IE" dirty="0" smtClean="0"/>
              <a:t>Confidentiality policies</a:t>
            </a:r>
          </a:p>
          <a:p>
            <a:endParaRPr lang="en-IE" dirty="0"/>
          </a:p>
          <a:p>
            <a:pPr lvl="1"/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152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Cybersecurity – Internal Measures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Incident response plan</a:t>
            </a:r>
          </a:p>
          <a:p>
            <a:pPr lvl="1"/>
            <a:r>
              <a:rPr lang="en-IE" dirty="0"/>
              <a:t>Internal escalation procedures</a:t>
            </a:r>
          </a:p>
          <a:p>
            <a:pPr lvl="1"/>
            <a:r>
              <a:rPr lang="en-IE" dirty="0"/>
              <a:t>Reporting obligations:</a:t>
            </a:r>
          </a:p>
          <a:p>
            <a:pPr lvl="2"/>
            <a:r>
              <a:rPr lang="en-IE" dirty="0"/>
              <a:t>Central Bank of Ireland</a:t>
            </a:r>
          </a:p>
          <a:p>
            <a:pPr lvl="2"/>
            <a:r>
              <a:rPr lang="en-IE" dirty="0"/>
              <a:t>Breach code of conduct</a:t>
            </a:r>
          </a:p>
          <a:p>
            <a:pPr lvl="3"/>
            <a:r>
              <a:rPr lang="en-IE" dirty="0"/>
              <a:t>Data Protection Commissioner </a:t>
            </a:r>
          </a:p>
          <a:p>
            <a:pPr lvl="3"/>
            <a:r>
              <a:rPr lang="en-IE" dirty="0"/>
              <a:t>Data subjects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861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Cybersecurity – Internal Measures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Personal awareness and training </a:t>
            </a:r>
          </a:p>
          <a:p>
            <a:r>
              <a:rPr lang="en-IE" dirty="0" smtClean="0"/>
              <a:t>Terms </a:t>
            </a:r>
            <a:r>
              <a:rPr lang="en-IE" dirty="0"/>
              <a:t>of employment</a:t>
            </a:r>
          </a:p>
          <a:p>
            <a:r>
              <a:rPr lang="en-IE" dirty="0"/>
              <a:t>Disciplinary actions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954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General Data Protection Regulation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Directly effective</a:t>
            </a:r>
          </a:p>
          <a:p>
            <a:r>
              <a:rPr lang="en-IE" dirty="0" smtClean="0"/>
              <a:t>Expected effective date - early 2018</a:t>
            </a:r>
          </a:p>
          <a:p>
            <a:r>
              <a:rPr lang="en-IE" dirty="0" smtClean="0"/>
              <a:t>Data protection “by design and by default”</a:t>
            </a:r>
          </a:p>
          <a:p>
            <a:r>
              <a:rPr lang="en-IE" dirty="0" smtClean="0"/>
              <a:t>Security principle restated</a:t>
            </a:r>
          </a:p>
          <a:p>
            <a:pPr lvl="1"/>
            <a:r>
              <a:rPr lang="en-IE" dirty="0" smtClean="0"/>
              <a:t>Demonstrable </a:t>
            </a:r>
          </a:p>
          <a:p>
            <a:pPr lvl="1"/>
            <a:r>
              <a:rPr lang="en-IE" dirty="0" smtClean="0"/>
              <a:t>Risk based</a:t>
            </a:r>
          </a:p>
          <a:p>
            <a:r>
              <a:rPr lang="en-IE" dirty="0" smtClean="0"/>
              <a:t>Processing </a:t>
            </a:r>
            <a:r>
              <a:rPr lang="en-IE" dirty="0"/>
              <a:t>Provisions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013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General Data Protection Regulation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83600" cy="4395600"/>
          </a:xfrm>
        </p:spPr>
        <p:txBody>
          <a:bodyPr/>
          <a:lstStyle/>
          <a:p>
            <a:r>
              <a:rPr lang="en-IE" dirty="0" smtClean="0"/>
              <a:t>Mandatory notification of breaches</a:t>
            </a:r>
          </a:p>
          <a:p>
            <a:r>
              <a:rPr lang="en-IE" dirty="0" smtClean="0"/>
              <a:t>24 / 72 hours</a:t>
            </a:r>
          </a:p>
          <a:p>
            <a:r>
              <a:rPr lang="en-IE" dirty="0" smtClean="0"/>
              <a:t>Justification if not met </a:t>
            </a:r>
          </a:p>
          <a:p>
            <a:r>
              <a:rPr lang="en-IE" dirty="0" smtClean="0"/>
              <a:t>Processor obligations</a:t>
            </a:r>
          </a:p>
          <a:p>
            <a:r>
              <a:rPr lang="en-IE" dirty="0" smtClean="0"/>
              <a:t>Notification to DPC to include description of</a:t>
            </a:r>
          </a:p>
          <a:p>
            <a:pPr lvl="1"/>
            <a:r>
              <a:rPr lang="en-IE" dirty="0"/>
              <a:t>b</a:t>
            </a:r>
            <a:r>
              <a:rPr lang="en-IE" dirty="0" smtClean="0"/>
              <a:t>reach</a:t>
            </a:r>
          </a:p>
          <a:p>
            <a:pPr lvl="1"/>
            <a:r>
              <a:rPr lang="en-IE" dirty="0" smtClean="0"/>
              <a:t>data affected</a:t>
            </a:r>
          </a:p>
          <a:p>
            <a:pPr lvl="1"/>
            <a:r>
              <a:rPr lang="en-IE" dirty="0" smtClean="0"/>
              <a:t>consequences</a:t>
            </a:r>
          </a:p>
          <a:p>
            <a:pPr lvl="1"/>
            <a:r>
              <a:rPr lang="en-IE" dirty="0" smtClean="0"/>
              <a:t>measures</a:t>
            </a:r>
          </a:p>
          <a:p>
            <a:pPr lvl="1"/>
            <a:r>
              <a:rPr lang="en-IE" dirty="0" smtClean="0"/>
              <a:t>mitigation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89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General Data Protection Regulation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Breach notifications to data subjects</a:t>
            </a:r>
          </a:p>
          <a:p>
            <a:pPr lvl="1"/>
            <a:r>
              <a:rPr lang="en-GB" dirty="0" smtClean="0"/>
              <a:t>Where likely to adversely affect / high risk</a:t>
            </a:r>
          </a:p>
          <a:p>
            <a:pPr lvl="1"/>
            <a:r>
              <a:rPr lang="en-GB" dirty="0" smtClean="0"/>
              <a:t>Without undue delay</a:t>
            </a:r>
          </a:p>
          <a:p>
            <a:pPr lvl="1"/>
            <a:r>
              <a:rPr lang="en-GB" dirty="0" smtClean="0"/>
              <a:t>Nature of breach</a:t>
            </a:r>
          </a:p>
          <a:p>
            <a:pPr lvl="1"/>
            <a:r>
              <a:rPr lang="en-GB" dirty="0" smtClean="0"/>
              <a:t>Equivalent information to that given to DPC</a:t>
            </a:r>
          </a:p>
          <a:p>
            <a:pPr lvl="1"/>
            <a:r>
              <a:rPr lang="en-GB" dirty="0" smtClean="0"/>
              <a:t>Encryption – abrogates obligation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0245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General Data Protection Regulations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Administrative sanctions </a:t>
            </a:r>
          </a:p>
          <a:p>
            <a:pPr lvl="1"/>
            <a:r>
              <a:rPr lang="en-IE" dirty="0" smtClean="0"/>
              <a:t>Effective, proportionate and dissuasive </a:t>
            </a:r>
          </a:p>
          <a:p>
            <a:pPr lvl="1"/>
            <a:r>
              <a:rPr lang="en-IE" dirty="0" smtClean="0"/>
              <a:t>Factors to be considered </a:t>
            </a:r>
          </a:p>
          <a:p>
            <a:pPr lvl="1"/>
            <a:r>
              <a:rPr lang="en-IE" dirty="0" smtClean="0"/>
              <a:t>Up to 4% global turnover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45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Cybersecurity Threats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Criminal </a:t>
            </a:r>
            <a:r>
              <a:rPr lang="en-US" dirty="0" smtClean="0"/>
              <a:t>activity:</a:t>
            </a:r>
            <a:endParaRPr lang="en-US" dirty="0"/>
          </a:p>
          <a:p>
            <a:pPr lvl="1"/>
            <a:r>
              <a:rPr lang="en-US" dirty="0"/>
              <a:t>“traditional” crime eg, theft, fraud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lectronic </a:t>
            </a:r>
            <a:r>
              <a:rPr lang="en-US" dirty="0"/>
              <a:t>crime eg,  phishing, </a:t>
            </a:r>
            <a:r>
              <a:rPr lang="en-US" dirty="0" smtClean="0"/>
              <a:t>malware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oreign government activity / espionage</a:t>
            </a:r>
            <a:endParaRPr lang="en-US" dirty="0"/>
          </a:p>
          <a:p>
            <a:r>
              <a:rPr lang="en-US" dirty="0"/>
              <a:t>Internal risks:</a:t>
            </a:r>
          </a:p>
          <a:p>
            <a:pPr lvl="1"/>
            <a:r>
              <a:rPr lang="en-US" dirty="0" smtClean="0"/>
              <a:t>deliberate acts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dirty="0" smtClean="0"/>
              <a:t>nadvertent breaches</a:t>
            </a:r>
            <a:endParaRPr lang="en-US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080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Cybersecurity – Protective Measures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Technological measures and solutions</a:t>
            </a:r>
          </a:p>
          <a:p>
            <a:r>
              <a:rPr lang="en-IE" dirty="0" smtClean="0"/>
              <a:t>Managerial / operational procedures</a:t>
            </a:r>
          </a:p>
          <a:p>
            <a:r>
              <a:rPr lang="en-IE" dirty="0" smtClean="0"/>
              <a:t>Legal considerations</a:t>
            </a:r>
          </a:p>
          <a:p>
            <a:r>
              <a:rPr lang="en-IE" b="1" dirty="0" smtClean="0"/>
              <a:t>Board level issue</a:t>
            </a:r>
            <a:endParaRPr lang="en-I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33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728" y="1628800"/>
            <a:ext cx="6408712" cy="4395600"/>
          </a:xfrm>
        </p:spPr>
        <p:txBody>
          <a:bodyPr/>
          <a:lstStyle/>
          <a:p>
            <a:pPr>
              <a:buNone/>
            </a:pPr>
            <a:r>
              <a:rPr lang="en-IE" sz="2400" dirty="0"/>
              <a:t>	Anne-Marie Bohan</a:t>
            </a:r>
            <a:br>
              <a:rPr lang="en-IE" sz="2400" dirty="0"/>
            </a:br>
            <a:r>
              <a:rPr lang="en-IE" sz="2400" dirty="0"/>
              <a:t>Matheson</a:t>
            </a:r>
            <a:br>
              <a:rPr lang="en-IE" sz="2400" dirty="0"/>
            </a:br>
            <a:r>
              <a:rPr lang="en-IE" sz="2400" dirty="0"/>
              <a:t>70 Sir John Rogerson's Quay</a:t>
            </a:r>
            <a:br>
              <a:rPr lang="en-IE" sz="2400" dirty="0"/>
            </a:br>
            <a:r>
              <a:rPr lang="en-IE" sz="2400" dirty="0"/>
              <a:t>Dublin 2</a:t>
            </a:r>
            <a:br>
              <a:rPr lang="en-IE" sz="2400" dirty="0"/>
            </a:br>
            <a:r>
              <a:rPr lang="en-IE" sz="2400" dirty="0"/>
              <a:t/>
            </a:r>
            <a:br>
              <a:rPr lang="en-IE" sz="2400" dirty="0"/>
            </a:br>
            <a:r>
              <a:rPr lang="en-IE" sz="2400" dirty="0"/>
              <a:t>T:  +353 1 232 2212</a:t>
            </a:r>
            <a:br>
              <a:rPr lang="en-IE" sz="2400" dirty="0"/>
            </a:br>
            <a:r>
              <a:rPr lang="en-IE" sz="2400" dirty="0"/>
              <a:t>F:  +353 1 232 3333</a:t>
            </a:r>
            <a:br>
              <a:rPr lang="en-IE" sz="2400" dirty="0"/>
            </a:br>
            <a:r>
              <a:rPr lang="en-IE" sz="2400" dirty="0"/>
              <a:t>E:  anne-marie.bohan@matheson.com</a:t>
            </a:r>
            <a:br>
              <a:rPr lang="en-IE" sz="2400" dirty="0"/>
            </a:br>
            <a:r>
              <a:rPr lang="en-IE" sz="2400" dirty="0"/>
              <a:t>W: www.matheson.com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z="800" dirty="0" smtClean="0"/>
              <a:t>   333698663v1</a:t>
            </a:r>
            <a:endParaRPr lang="en-GB" sz="800" dirty="0"/>
          </a:p>
        </p:txBody>
      </p:sp>
      <p:pic>
        <p:nvPicPr>
          <p:cNvPr id="5" name="Picture 2" descr="\\mophqw7rdata\home$\maherb\Desktop\am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0" b="-1"/>
          <a:stretch/>
        </p:blipFill>
        <p:spPr bwMode="auto">
          <a:xfrm>
            <a:off x="539552" y="1828800"/>
            <a:ext cx="1666875" cy="167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9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Cybersecurity </a:t>
            </a:r>
            <a:r>
              <a:rPr lang="en-IE" dirty="0"/>
              <a:t>I</a:t>
            </a:r>
            <a:r>
              <a:rPr lang="en-IE" dirty="0" smtClean="0"/>
              <a:t>ncidents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National Lottery </a:t>
            </a:r>
            <a:r>
              <a:rPr lang="en-IE" dirty="0"/>
              <a:t>DDOS </a:t>
            </a:r>
            <a:r>
              <a:rPr lang="en-IE" dirty="0" smtClean="0"/>
              <a:t>– 20 January 2016</a:t>
            </a:r>
          </a:p>
          <a:p>
            <a:r>
              <a:rPr lang="en-IE" dirty="0" smtClean="0"/>
              <a:t>Loyaltybuild – SuperValue and Axa</a:t>
            </a:r>
          </a:p>
          <a:p>
            <a:r>
              <a:rPr lang="en-IE" dirty="0" smtClean="0"/>
              <a:t>Ashley Madison</a:t>
            </a:r>
          </a:p>
          <a:p>
            <a:r>
              <a:rPr lang="en-IE" dirty="0" smtClean="0"/>
              <a:t>Sony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0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Cybersecurity </a:t>
            </a:r>
            <a:r>
              <a:rPr lang="en-IE" dirty="0"/>
              <a:t>I</a:t>
            </a:r>
            <a:r>
              <a:rPr lang="en-IE" dirty="0" smtClean="0"/>
              <a:t>ncidents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Car / bag theft</a:t>
            </a:r>
          </a:p>
          <a:p>
            <a:r>
              <a:rPr lang="en-IE" dirty="0" smtClean="0"/>
              <a:t>Unsecured servers </a:t>
            </a:r>
          </a:p>
          <a:p>
            <a:r>
              <a:rPr lang="en-IE" dirty="0" smtClean="0"/>
              <a:t>Employees leaving</a:t>
            </a:r>
          </a:p>
          <a:p>
            <a:r>
              <a:rPr lang="en-IE" dirty="0" smtClean="0"/>
              <a:t>Personal email</a:t>
            </a:r>
          </a:p>
          <a:p>
            <a:r>
              <a:rPr lang="en-IE" dirty="0" smtClean="0"/>
              <a:t>Misdirected correspondence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195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Cybersecurity – Some 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Irish Computer Society National Survey</a:t>
            </a:r>
          </a:p>
          <a:p>
            <a:pPr lvl="1"/>
            <a:r>
              <a:rPr lang="en-IE" dirty="0"/>
              <a:t>55% suffered 1 or more breaches in last 12 months</a:t>
            </a:r>
          </a:p>
          <a:p>
            <a:pPr lvl="1"/>
            <a:r>
              <a:rPr lang="en-IE" dirty="0"/>
              <a:t>82% caused by </a:t>
            </a:r>
            <a:r>
              <a:rPr lang="en-IE" dirty="0" smtClean="0"/>
              <a:t>staff mistake or negligence</a:t>
            </a:r>
          </a:p>
          <a:p>
            <a:pPr lvl="1"/>
            <a:r>
              <a:rPr lang="en-IE" dirty="0" smtClean="0"/>
              <a:t>45% biggest fear is staff negligence</a:t>
            </a:r>
          </a:p>
          <a:p>
            <a:pPr lvl="1"/>
            <a:r>
              <a:rPr lang="en-IE" dirty="0" smtClean="0"/>
              <a:t>16% biggest fear is malicious staff</a:t>
            </a:r>
          </a:p>
          <a:p>
            <a:pPr lvl="1"/>
            <a:r>
              <a:rPr lang="en-IE" dirty="0" smtClean="0"/>
              <a:t>34% have fully implemented policies</a:t>
            </a:r>
          </a:p>
          <a:p>
            <a:pPr lvl="1"/>
            <a:r>
              <a:rPr lang="en-IE" dirty="0" smtClean="0"/>
              <a:t>37% not confident staff know procedures</a:t>
            </a:r>
          </a:p>
          <a:p>
            <a:pPr lvl="1"/>
            <a:r>
              <a:rPr lang="en-IE" dirty="0" smtClean="0"/>
              <a:t>58% unaware of sanctions or think there are none</a:t>
            </a:r>
          </a:p>
          <a:p>
            <a:pPr lvl="1"/>
            <a:endParaRPr lang="en-IE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51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Cybersecurity – Direct Damage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Damage to </a:t>
            </a:r>
            <a:r>
              <a:rPr lang="en-GB" dirty="0" smtClean="0"/>
              <a:t>property </a:t>
            </a:r>
            <a:r>
              <a:rPr lang="en-GB" dirty="0"/>
              <a:t>/ earnings</a:t>
            </a:r>
          </a:p>
          <a:p>
            <a:r>
              <a:rPr lang="en-GB" dirty="0"/>
              <a:t>Damage to </a:t>
            </a:r>
            <a:r>
              <a:rPr lang="en-GB" dirty="0" smtClean="0"/>
              <a:t>reputation / </a:t>
            </a:r>
            <a:r>
              <a:rPr lang="en-GB" dirty="0"/>
              <a:t>trust</a:t>
            </a:r>
          </a:p>
          <a:p>
            <a:r>
              <a:rPr lang="en-GB" dirty="0"/>
              <a:t>Damage to </a:t>
            </a:r>
            <a:r>
              <a:rPr lang="en-GB" dirty="0" smtClean="0"/>
              <a:t>customers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0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Cybersecurity – </a:t>
            </a:r>
            <a:r>
              <a:rPr lang="en-IE" dirty="0"/>
              <a:t>C</a:t>
            </a:r>
            <a:r>
              <a:rPr lang="en-IE" dirty="0" smtClean="0"/>
              <a:t>onsequential </a:t>
            </a:r>
            <a:r>
              <a:rPr lang="en-IE" dirty="0"/>
              <a:t>C</a:t>
            </a:r>
            <a:r>
              <a:rPr lang="en-IE" dirty="0" smtClean="0"/>
              <a:t>laims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Contractual breach</a:t>
            </a:r>
          </a:p>
          <a:p>
            <a:r>
              <a:rPr lang="en-IE" dirty="0" smtClean="0"/>
              <a:t>Common </a:t>
            </a:r>
            <a:r>
              <a:rPr lang="en-IE" dirty="0"/>
              <a:t>law and equity</a:t>
            </a:r>
          </a:p>
          <a:p>
            <a:r>
              <a:rPr lang="en-IE" dirty="0" smtClean="0"/>
              <a:t>Legislative </a:t>
            </a:r>
            <a:r>
              <a:rPr lang="en-IE" dirty="0"/>
              <a:t>breach</a:t>
            </a:r>
          </a:p>
          <a:p>
            <a:r>
              <a:rPr lang="en-IE" dirty="0"/>
              <a:t>Regulatory breach</a:t>
            </a:r>
          </a:p>
          <a:p>
            <a:r>
              <a:rPr lang="en-GB" dirty="0" smtClean="0"/>
              <a:t>Damages </a:t>
            </a:r>
            <a:r>
              <a:rPr lang="en-GB" dirty="0"/>
              <a:t>/ administrative sanctions 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069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Protection Acts 1988 and 2003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Appropriate security measures </a:t>
            </a:r>
          </a:p>
          <a:p>
            <a:r>
              <a:rPr lang="en-IE" dirty="0" smtClean="0"/>
              <a:t>No mandated standard </a:t>
            </a:r>
          </a:p>
          <a:p>
            <a:pPr lvl="1"/>
            <a:r>
              <a:rPr lang="en-IE" dirty="0" smtClean="0"/>
              <a:t>May consider state and costs of technological developments</a:t>
            </a:r>
          </a:p>
          <a:p>
            <a:pPr lvl="1"/>
            <a:r>
              <a:rPr lang="en-IE" dirty="0" smtClean="0"/>
              <a:t>Must ensure level appropriate of nature of data and harm that might result</a:t>
            </a:r>
          </a:p>
          <a:p>
            <a:r>
              <a:rPr lang="en-IE" dirty="0" smtClean="0"/>
              <a:t>“Sensitive” data</a:t>
            </a:r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1B376-0409-4DD2-9A06-4A5A811E7C76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596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Protection Acts 1988 and 2003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Breaches </a:t>
            </a:r>
          </a:p>
          <a:p>
            <a:pPr lvl="1"/>
            <a:r>
              <a:rPr lang="en-GB" dirty="0" smtClean="0"/>
              <a:t>Limited number of offences</a:t>
            </a:r>
          </a:p>
          <a:p>
            <a:pPr lvl="1"/>
            <a:r>
              <a:rPr lang="en-GB" dirty="0" smtClean="0"/>
              <a:t>Breach of DPC notice is an offence</a:t>
            </a:r>
          </a:p>
          <a:p>
            <a:pPr lvl="2"/>
            <a:r>
              <a:rPr lang="en-GB" dirty="0" smtClean="0"/>
              <a:t>€3,000 (summary)</a:t>
            </a:r>
          </a:p>
          <a:p>
            <a:pPr lvl="2"/>
            <a:r>
              <a:rPr lang="en-GB" dirty="0" smtClean="0"/>
              <a:t>€100,000 (on indictment)</a:t>
            </a:r>
          </a:p>
          <a:p>
            <a:pPr lvl="1"/>
            <a:r>
              <a:rPr lang="en-GB" dirty="0" smtClean="0"/>
              <a:t>Director and officer liability</a:t>
            </a:r>
          </a:p>
          <a:p>
            <a:r>
              <a:rPr lang="en-GB" dirty="0" smtClean="0"/>
              <a:t>Duty </a:t>
            </a:r>
            <a:r>
              <a:rPr lang="en-GB" dirty="0"/>
              <a:t>of care owed to data </a:t>
            </a:r>
            <a:r>
              <a:rPr lang="en-GB" dirty="0" smtClean="0"/>
              <a:t>subjects</a:t>
            </a:r>
          </a:p>
          <a:p>
            <a:r>
              <a:rPr lang="en-GB" sz="2800" dirty="0" smtClean="0"/>
              <a:t>Adverse </a:t>
            </a:r>
            <a:r>
              <a:rPr lang="en-GB" sz="2800" dirty="0"/>
              <a:t>publicity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81298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OP Colours PPTX">
      <a:dk1>
        <a:srgbClr val="000000"/>
      </a:dk1>
      <a:lt1>
        <a:srgbClr val="FFFFFF"/>
      </a:lt1>
      <a:dk2>
        <a:srgbClr val="C0C0C0"/>
      </a:dk2>
      <a:lt2>
        <a:srgbClr val="FFFFFF"/>
      </a:lt2>
      <a:accent1>
        <a:srgbClr val="CC2131"/>
      </a:accent1>
      <a:accent2>
        <a:srgbClr val="319EE0"/>
      </a:accent2>
      <a:accent3>
        <a:srgbClr val="A39A00"/>
      </a:accent3>
      <a:accent4>
        <a:srgbClr val="DD6F01"/>
      </a:accent4>
      <a:accent5>
        <a:srgbClr val="8F947C"/>
      </a:accent5>
      <a:accent6>
        <a:srgbClr val="8D3F7C"/>
      </a:accent6>
      <a:hlink>
        <a:srgbClr val="0000FF"/>
      </a:hlink>
      <a:folHlink>
        <a:srgbClr val="800080"/>
      </a:folHlink>
    </a:clrScheme>
    <a:fontScheme name="MOP PPTX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</Template>
  <TotalTime>0</TotalTime>
  <Words>589</Words>
  <Application>Microsoft Office PowerPoint</Application>
  <PresentationFormat>On-screen Show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</vt:lpstr>
      <vt:lpstr>Cybercrime and Cyber Risks: Regulatory and Legislative Requirements for Credit Unions</vt:lpstr>
      <vt:lpstr>Cybersecurity Threats</vt:lpstr>
      <vt:lpstr>Cybersecurity Incidents </vt:lpstr>
      <vt:lpstr>Cybersecurity Incidents </vt:lpstr>
      <vt:lpstr>Cybersecurity – Some Statistics</vt:lpstr>
      <vt:lpstr>Cybersecurity – Direct Damage</vt:lpstr>
      <vt:lpstr>Cybersecurity – Consequential Claims </vt:lpstr>
      <vt:lpstr>Data Protection Acts 1988 and 2003</vt:lpstr>
      <vt:lpstr>Data Protection Acts 1988 and 2003</vt:lpstr>
      <vt:lpstr>Data Protection Acts 1988 and 2003</vt:lpstr>
      <vt:lpstr>Data Protection Acts 1988 and 2003 – DPC Guidance</vt:lpstr>
      <vt:lpstr>Cybersecurity – Financial Services </vt:lpstr>
      <vt:lpstr>Cybersecurity – Internal Measures </vt:lpstr>
      <vt:lpstr>Cybersecurity – Internal Measures </vt:lpstr>
      <vt:lpstr>Cybersecurity – Internal Measures </vt:lpstr>
      <vt:lpstr>General Data Protection Regulation </vt:lpstr>
      <vt:lpstr>General Data Protection Regulation </vt:lpstr>
      <vt:lpstr>General Data Protection Regulation </vt:lpstr>
      <vt:lpstr>General Data Protection Regulations</vt:lpstr>
      <vt:lpstr>Cybersecurity – Protective Measures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Cybercrime and Cyber Risks: Regulatory and Legislative Requirements for Credit Unions</dc:title>
  <dc:creator>John McNamara</dc:creator>
  <cp:lastModifiedBy>John McNamara</cp:lastModifiedBy>
  <cp:revision>2</cp:revision>
  <dcterms:modified xsi:type="dcterms:W3CDTF">2016-01-25T18:44:39Z</dcterms:modified>
</cp:coreProperties>
</file>